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sldIdLst>
    <p:sldId id="256" r:id="rId2"/>
    <p:sldId id="257" r:id="rId3"/>
    <p:sldId id="258" r:id="rId4"/>
    <p:sldId id="259" r:id="rId5"/>
    <p:sldId id="260" r:id="rId6"/>
    <p:sldId id="261" r:id="rId7"/>
    <p:sldId id="262" r:id="rId8"/>
    <p:sldId id="265" r:id="rId9"/>
    <p:sldId id="263" r:id="rId10"/>
    <p:sldId id="266" r:id="rId11"/>
    <p:sldId id="264"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AC08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37124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48061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915662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19946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125644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325428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0989247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223197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334204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80110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3579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1715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F7D4976-E339-4826-83B7-FBD03F55ECF8}" type="datetimeFigureOut">
              <a:rPr lang="en-US" smtClean="0"/>
              <a:t>8/4/2023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04134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7715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278504F-A551-4DE0-9316-4DCD1D8CC752}" type="datetimeFigureOut">
              <a:rPr lang="en-US" smtClean="0"/>
              <a:t>8/4/2023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07233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48581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35695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160EA64-D806-43AC-9DF2-F8C432F32B4C}" type="datetimeFigureOut">
              <a:rPr lang="en-US" smtClean="0"/>
              <a:t>8/4/2023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2110108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3720" y="715108"/>
            <a:ext cx="6552360" cy="859693"/>
          </a:xfrm>
        </p:spPr>
        <p:txBody>
          <a:bodyPr>
            <a:normAutofit/>
          </a:bodyPr>
          <a:lstStyle/>
          <a:p>
            <a:r>
              <a:rPr lang="en-US" dirty="0" smtClean="0">
                <a:solidFill>
                  <a:srgbClr val="7030A0"/>
                </a:solidFill>
              </a:rPr>
              <a:t>MEET THE TEAM &amp; ROLES</a:t>
            </a:r>
            <a:endParaRPr lang="en-US" dirty="0">
              <a:solidFill>
                <a:srgbClr val="7030A0"/>
              </a:solidFill>
            </a:endParaRPr>
          </a:p>
        </p:txBody>
      </p:sp>
      <p:sp>
        <p:nvSpPr>
          <p:cNvPr id="5" name="TextBox 4"/>
          <p:cNvSpPr txBox="1"/>
          <p:nvPr/>
        </p:nvSpPr>
        <p:spPr>
          <a:xfrm>
            <a:off x="356440" y="1574801"/>
            <a:ext cx="7426120" cy="5509200"/>
          </a:xfrm>
          <a:prstGeom prst="rect">
            <a:avLst/>
          </a:prstGeom>
          <a:noFill/>
        </p:spPr>
        <p:txBody>
          <a:bodyPr wrap="square" rtlCol="0">
            <a:spAutoFit/>
          </a:bodyPr>
          <a:lstStyle/>
          <a:p>
            <a:r>
              <a:rPr lang="en-US" sz="2800" dirty="0" smtClean="0">
                <a:solidFill>
                  <a:srgbClr val="FF0000"/>
                </a:solidFill>
              </a:rPr>
              <a:t>TEAM NAME : PEARLS(TEAM – 22)</a:t>
            </a:r>
          </a:p>
          <a:p>
            <a:r>
              <a:rPr lang="en-US" dirty="0" smtClean="0">
                <a:latin typeface="Bahnschrift SemiBold" panose="020B0502040204020203" pitchFamily="34" charset="0"/>
              </a:rPr>
              <a:t>M. Lahari</a:t>
            </a:r>
          </a:p>
          <a:p>
            <a:r>
              <a:rPr lang="en-US" dirty="0">
                <a:latin typeface="Bahnschrift SemiBold" panose="020B0502040204020203" pitchFamily="34" charset="0"/>
              </a:rPr>
              <a:t>	</a:t>
            </a:r>
            <a:r>
              <a:rPr lang="en-US" dirty="0" smtClean="0">
                <a:latin typeface="Bahnschrift SemiBold" panose="020B0502040204020203" pitchFamily="34" charset="0"/>
              </a:rPr>
              <a:t>Designing and Research</a:t>
            </a:r>
          </a:p>
          <a:p>
            <a:endParaRPr lang="en-US" dirty="0">
              <a:latin typeface="Bahnschrift SemiBold" panose="020B0502040204020203" pitchFamily="34" charset="0"/>
            </a:endParaRPr>
          </a:p>
          <a:p>
            <a:r>
              <a:rPr lang="en-US" dirty="0" smtClean="0">
                <a:latin typeface="Bahnschrift SemiBold" panose="020B0502040204020203" pitchFamily="34" charset="0"/>
              </a:rPr>
              <a:t>A.Samanvitha Narayani</a:t>
            </a:r>
          </a:p>
          <a:p>
            <a:r>
              <a:rPr lang="en-US" dirty="0">
                <a:latin typeface="Bahnschrift SemiBold" panose="020B0502040204020203" pitchFamily="34" charset="0"/>
              </a:rPr>
              <a:t>	</a:t>
            </a:r>
            <a:r>
              <a:rPr lang="en-US" dirty="0" smtClean="0">
                <a:latin typeface="Bahnschrift SemiBold" panose="020B0502040204020203" pitchFamily="34" charset="0"/>
              </a:rPr>
              <a:t>Implementation</a:t>
            </a:r>
          </a:p>
          <a:p>
            <a:endParaRPr lang="en-US" dirty="0">
              <a:latin typeface="Bahnschrift SemiBold" panose="020B0502040204020203" pitchFamily="34" charset="0"/>
            </a:endParaRPr>
          </a:p>
          <a:p>
            <a:r>
              <a:rPr lang="en-US" dirty="0" smtClean="0">
                <a:latin typeface="Bahnschrift SemiBold" panose="020B0502040204020203" pitchFamily="34" charset="0"/>
              </a:rPr>
              <a:t>Sk.Sameera</a:t>
            </a:r>
          </a:p>
          <a:p>
            <a:r>
              <a:rPr lang="en-US" dirty="0">
                <a:latin typeface="Bahnschrift SemiBold" panose="020B0502040204020203" pitchFamily="34" charset="0"/>
              </a:rPr>
              <a:t>	</a:t>
            </a:r>
            <a:r>
              <a:rPr lang="en-US" dirty="0" smtClean="0">
                <a:latin typeface="Bahnschrift SemiBold" panose="020B0502040204020203" pitchFamily="34" charset="0"/>
              </a:rPr>
              <a:t>Hardware and Software requirements</a:t>
            </a:r>
          </a:p>
          <a:p>
            <a:endParaRPr lang="en-US" dirty="0" smtClean="0">
              <a:latin typeface="Bahnschrift SemiBold" panose="020B0502040204020203" pitchFamily="34" charset="0"/>
            </a:endParaRPr>
          </a:p>
          <a:p>
            <a:r>
              <a:rPr lang="en-US" dirty="0" smtClean="0">
                <a:latin typeface="Bahnschrift SemiBold" panose="020B0502040204020203" pitchFamily="34" charset="0"/>
              </a:rPr>
              <a:t>I.Prathima</a:t>
            </a:r>
          </a:p>
          <a:p>
            <a:r>
              <a:rPr lang="en-US" dirty="0">
                <a:latin typeface="Bahnschrift SemiBold" panose="020B0502040204020203" pitchFamily="34" charset="0"/>
              </a:rPr>
              <a:t>	</a:t>
            </a:r>
            <a:r>
              <a:rPr lang="en-US" dirty="0" smtClean="0">
                <a:latin typeface="Bahnschrift SemiBold" panose="020B0502040204020203" pitchFamily="34" charset="0"/>
              </a:rPr>
              <a:t>Equipment model </a:t>
            </a:r>
          </a:p>
          <a:p>
            <a:endParaRPr lang="en-US" dirty="0">
              <a:latin typeface="Bahnschrift SemiBold" panose="020B0502040204020203" pitchFamily="34" charset="0"/>
            </a:endParaRPr>
          </a:p>
          <a:p>
            <a:r>
              <a:rPr lang="en-US" dirty="0" smtClean="0">
                <a:latin typeface="Bahnschrift SemiBold" panose="020B0502040204020203" pitchFamily="34" charset="0"/>
              </a:rPr>
              <a:t>G.Prathyusha</a:t>
            </a:r>
          </a:p>
          <a:p>
            <a:r>
              <a:rPr lang="en-US" dirty="0">
                <a:latin typeface="Bahnschrift SemiBold" panose="020B0502040204020203" pitchFamily="34" charset="0"/>
              </a:rPr>
              <a:t>	</a:t>
            </a:r>
            <a:r>
              <a:rPr lang="en-US" dirty="0" smtClean="0">
                <a:latin typeface="Bahnschrift SemiBold" panose="020B0502040204020203" pitchFamily="34" charset="0"/>
              </a:rPr>
              <a:t>Literature Survey</a:t>
            </a:r>
          </a:p>
          <a:p>
            <a:endParaRPr lang="en-US" dirty="0" smtClean="0">
              <a:latin typeface="Bahnschrift SemiBold" panose="020B0502040204020203" pitchFamily="34" charset="0"/>
            </a:endParaRPr>
          </a:p>
          <a:p>
            <a:r>
              <a:rPr lang="en-US" dirty="0" smtClean="0">
                <a:latin typeface="Bahnschrift SemiBold" panose="020B0502040204020203" pitchFamily="34" charset="0"/>
              </a:rPr>
              <a:t>P.Trisha</a:t>
            </a:r>
          </a:p>
          <a:p>
            <a:r>
              <a:rPr lang="en-US" dirty="0">
                <a:latin typeface="Bahnschrift SemiBold" panose="020B0502040204020203" pitchFamily="34" charset="0"/>
              </a:rPr>
              <a:t>	</a:t>
            </a:r>
            <a:r>
              <a:rPr lang="en-US" dirty="0" smtClean="0">
                <a:latin typeface="Bahnschrift SemiBold" panose="020B0502040204020203" pitchFamily="34" charset="0"/>
              </a:rPr>
              <a:t>Equipment model analysis</a:t>
            </a:r>
          </a:p>
          <a:p>
            <a:endParaRPr lang="en-US" dirty="0"/>
          </a:p>
        </p:txBody>
      </p:sp>
      <p:pic>
        <p:nvPicPr>
          <p:cNvPr id="2052" name="Picture 4" descr="Concerns raised about saline in intravenous flu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015" y="535353"/>
            <a:ext cx="4055443" cy="270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499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935" y="588037"/>
            <a:ext cx="8819505" cy="702283"/>
          </a:xfrm>
        </p:spPr>
        <p:txBody>
          <a:bodyPr/>
          <a:lstStyle/>
          <a:p>
            <a:r>
              <a:rPr lang="en-US" dirty="0" smtClean="0"/>
              <a:t>LEARning from hackathon</a:t>
            </a:r>
            <a:endParaRPr lang="en-US" dirty="0"/>
          </a:p>
        </p:txBody>
      </p:sp>
      <p:sp>
        <p:nvSpPr>
          <p:cNvPr id="3" name="Content Placeholder 2"/>
          <p:cNvSpPr>
            <a:spLocks noGrp="1"/>
          </p:cNvSpPr>
          <p:nvPr>
            <p:ph sz="quarter" idx="13"/>
          </p:nvPr>
        </p:nvSpPr>
        <p:spPr>
          <a:xfrm>
            <a:off x="1513215" y="1554480"/>
            <a:ext cx="9256385" cy="5699760"/>
          </a:xfrm>
        </p:spPr>
        <p:txBody>
          <a:bodyPr>
            <a:noAutofit/>
          </a:bodyPr>
          <a:lstStyle/>
          <a:p>
            <a:pPr marL="0" indent="0">
              <a:buNone/>
            </a:pPr>
            <a:r>
              <a:rPr lang="en-US" cap="none" dirty="0">
                <a:latin typeface="Bookman Old Style" panose="02050604050505020204" pitchFamily="18" charset="0"/>
              </a:rPr>
              <a:t>• As a team, we learned to work together and acquired technical skills to complete the task successfully</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a:latin typeface="Bookman Old Style" panose="02050604050505020204" pitchFamily="18" charset="0"/>
              </a:rPr>
              <a:t>• Implementing our creative ideas through coding improved our problem-solving abilities</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a:latin typeface="Bookman Old Style" panose="02050604050505020204" pitchFamily="18" charset="0"/>
              </a:rPr>
              <a:t>• During the presentation, we gained clarity on how to explain things from a user's perspective, making it easier to understand</a:t>
            </a:r>
            <a:r>
              <a:rPr lang="en-US" cap="none" dirty="0" smtClean="0">
                <a:latin typeface="Bookman Old Style" panose="02050604050505020204" pitchFamily="18" charset="0"/>
              </a:rPr>
              <a:t>.</a:t>
            </a:r>
            <a:endParaRPr lang="en-US" cap="none" dirty="0">
              <a:latin typeface="Bookman Old Style" panose="02050604050505020204" pitchFamily="18" charset="0"/>
            </a:endParaRPr>
          </a:p>
          <a:p>
            <a:pPr marL="0" indent="0">
              <a:buNone/>
            </a:pPr>
            <a:r>
              <a:rPr lang="en-US" cap="none" dirty="0" smtClean="0">
                <a:latin typeface="Bookman Old Style" panose="02050604050505020204" pitchFamily="18" charset="0"/>
              </a:rPr>
              <a:t>• </a:t>
            </a:r>
            <a:r>
              <a:rPr lang="en-US" cap="none" dirty="0">
                <a:latin typeface="Bookman Old Style" panose="02050604050505020204" pitchFamily="18" charset="0"/>
              </a:rPr>
              <a:t>Contributing to social causes increased our sense of responsibility towards those in need.</a:t>
            </a:r>
          </a:p>
        </p:txBody>
      </p:sp>
    </p:spTree>
    <p:extLst>
      <p:ext uri="{BB962C8B-B14F-4D97-AF65-F5344CB8AC3E}">
        <p14:creationId xmlns:p14="http://schemas.microsoft.com/office/powerpoint/2010/main" val="2794137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175" y="955040"/>
            <a:ext cx="6655425" cy="863414"/>
          </a:xfrm>
        </p:spPr>
        <p:txBody>
          <a:bodyPr/>
          <a:lstStyle/>
          <a:p>
            <a:r>
              <a:rPr lang="en-US" dirty="0" smtClean="0">
                <a:solidFill>
                  <a:schemeClr val="accent6">
                    <a:lumMod val="50000"/>
                  </a:schemeClr>
                </a:solidFill>
              </a:rPr>
              <a:t>Future work</a:t>
            </a:r>
            <a:endParaRPr lang="en-US" dirty="0">
              <a:solidFill>
                <a:schemeClr val="accent6">
                  <a:lumMod val="50000"/>
                </a:schemeClr>
              </a:solidFill>
            </a:endParaRPr>
          </a:p>
        </p:txBody>
      </p:sp>
      <p:sp>
        <p:nvSpPr>
          <p:cNvPr id="3" name="Content Placeholder 2"/>
          <p:cNvSpPr>
            <a:spLocks noGrp="1"/>
          </p:cNvSpPr>
          <p:nvPr>
            <p:ph sz="quarter" idx="13"/>
          </p:nvPr>
        </p:nvSpPr>
        <p:spPr>
          <a:xfrm>
            <a:off x="730270" y="1818454"/>
            <a:ext cx="10363826" cy="4135308"/>
          </a:xfrm>
        </p:spPr>
        <p:txBody>
          <a:bodyPr>
            <a:noAutofit/>
          </a:bodyPr>
          <a:lstStyle/>
          <a:p>
            <a:r>
              <a:rPr lang="en-US" sz="1600" cap="none" dirty="0">
                <a:latin typeface="Bookman Old Style" panose="02050604050505020204" pitchFamily="18" charset="0"/>
              </a:rPr>
              <a:t>1. Collecting more diverse data, such as photos taken in different lighting conditions and from various ethnic groups, can help the model perform better in different situations</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2. Adding extra types of data, like depth information or thermal images, can improve the accuracy of eye disease detection</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3. Using domain adaptation techniques, the model can be adjusted to work well in new environments different from where it was trained</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4. Creating a user-friendly application with additional features for a broader audience</a:t>
            </a:r>
            <a:r>
              <a:rPr lang="en-US" sz="1600" cap="none" dirty="0" smtClean="0">
                <a:latin typeface="Bookman Old Style" panose="02050604050505020204" pitchFamily="18" charset="0"/>
              </a:rPr>
              <a:t>.</a:t>
            </a:r>
            <a:endParaRPr lang="en-US" sz="1600" cap="none" dirty="0">
              <a:latin typeface="Bookman Old Style" panose="02050604050505020204" pitchFamily="18" charset="0"/>
            </a:endParaRPr>
          </a:p>
          <a:p>
            <a:r>
              <a:rPr lang="en-US" sz="1600" cap="none" dirty="0">
                <a:latin typeface="Bookman Old Style" panose="02050604050505020204" pitchFamily="18" charset="0"/>
              </a:rPr>
              <a:t>5. Providing dietary recommendations and necessary precautions to prevent worsening of the eye disease.</a:t>
            </a:r>
          </a:p>
        </p:txBody>
      </p:sp>
    </p:spTree>
    <p:extLst>
      <p:ext uri="{BB962C8B-B14F-4D97-AF65-F5344CB8AC3E}">
        <p14:creationId xmlns:p14="http://schemas.microsoft.com/office/powerpoint/2010/main" val="2479138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alligraphy Thank You Images – Browse 31,637 Stock Photos, Vectors, and  Video | Adobe Stock"/>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52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0844" y="665754"/>
            <a:ext cx="4606349" cy="1057539"/>
          </a:xfrm>
          <a:noFill/>
        </p:spPr>
        <p:txBody>
          <a:bodyPr>
            <a:normAutofit fontScale="90000"/>
          </a:bodyPr>
          <a:lstStyle/>
          <a:p>
            <a:r>
              <a:rPr lang="en-US" dirty="0" smtClean="0"/>
              <a:t>SALINE </a:t>
            </a:r>
            <a:r>
              <a:rPr lang="en-US" dirty="0" smtClean="0"/>
              <a:t>LEVEL</a:t>
            </a:r>
            <a:br>
              <a:rPr lang="en-US" dirty="0" smtClean="0"/>
            </a:br>
            <a:r>
              <a:rPr lang="en-US" dirty="0" smtClean="0"/>
              <a:t>DETECTING </a:t>
            </a:r>
            <a:r>
              <a:rPr lang="en-US" dirty="0" smtClean="0"/>
              <a:t>SENSOR</a:t>
            </a:r>
            <a:endParaRPr lang="en-US" dirty="0"/>
          </a:p>
        </p:txBody>
      </p:sp>
      <p:pic>
        <p:nvPicPr>
          <p:cNvPr id="4" name="Content Placeholder 3"/>
          <p:cNvPicPr>
            <a:picLocks noGrp="1"/>
          </p:cNvPicPr>
          <p:nvPr>
            <p:ph sz="quarter" idx="13"/>
          </p:nvPr>
        </p:nvPicPr>
        <p:blipFill>
          <a:blip r:embed="rId2">
            <a:extLst>
              <a:ext uri="{28A0092B-C50C-407E-A947-70E740481C1C}">
                <a14:useLocalDpi xmlns:a14="http://schemas.microsoft.com/office/drawing/2010/main" val="0"/>
              </a:ext>
            </a:extLst>
          </a:blip>
          <a:stretch>
            <a:fillRect/>
          </a:stretch>
        </p:blipFill>
        <p:spPr>
          <a:xfrm>
            <a:off x="5664300" y="2120704"/>
            <a:ext cx="5059435" cy="3751776"/>
          </a:xfrm>
          <a:prstGeom prst="rect">
            <a:avLst/>
          </a:prstGeom>
        </p:spPr>
      </p:pic>
      <p:cxnSp>
        <p:nvCxnSpPr>
          <p:cNvPr id="6" name="Straight Connector 5"/>
          <p:cNvCxnSpPr/>
          <p:nvPr/>
        </p:nvCxnSpPr>
        <p:spPr>
          <a:xfrm flipV="1">
            <a:off x="-71120" y="0"/>
            <a:ext cx="7498080" cy="6380480"/>
          </a:xfrm>
          <a:prstGeom prst="line">
            <a:avLst/>
          </a:prstGeom>
        </p:spPr>
        <p:style>
          <a:lnRef idx="1">
            <a:schemeClr val="accent1"/>
          </a:lnRef>
          <a:fillRef idx="0">
            <a:schemeClr val="accent1"/>
          </a:fillRef>
          <a:effectRef idx="0">
            <a:schemeClr val="accent1"/>
          </a:effectRef>
          <a:fontRef idx="minor">
            <a:schemeClr val="tx1"/>
          </a:fontRef>
        </p:style>
      </p:cxnSp>
      <p:sp>
        <p:nvSpPr>
          <p:cNvPr id="8" name="Right Triangle 7"/>
          <p:cNvSpPr/>
          <p:nvPr/>
        </p:nvSpPr>
        <p:spPr>
          <a:xfrm rot="5400000">
            <a:off x="538480" y="-538480"/>
            <a:ext cx="5872480" cy="6949440"/>
          </a:xfrm>
          <a:prstGeom prst="rtTriangl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3" name="Right Triangle 12"/>
          <p:cNvSpPr/>
          <p:nvPr/>
        </p:nvSpPr>
        <p:spPr>
          <a:xfrm rot="5400000">
            <a:off x="5080" y="228600"/>
            <a:ext cx="1859280" cy="1584960"/>
          </a:xfrm>
          <a:prstGeom prst="rtTriangl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05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760" y="618517"/>
            <a:ext cx="2530466" cy="1596177"/>
          </a:xfrm>
        </p:spPr>
        <p:txBody>
          <a:bodyPr/>
          <a:lstStyle/>
          <a:p>
            <a:r>
              <a:rPr lang="en-US" dirty="0" smtClean="0"/>
              <a:t>Problem </a:t>
            </a:r>
            <a:br>
              <a:rPr lang="en-US" dirty="0" smtClean="0"/>
            </a:br>
            <a:r>
              <a:rPr lang="en-US" dirty="0" smtClean="0"/>
              <a:t>Statement</a:t>
            </a:r>
            <a:br>
              <a:rPr lang="en-US" dirty="0" smtClean="0"/>
            </a:br>
            <a:endParaRPr lang="en-US" dirty="0"/>
          </a:p>
        </p:txBody>
      </p:sp>
      <p:sp>
        <p:nvSpPr>
          <p:cNvPr id="3" name="Content Placeholder 2"/>
          <p:cNvSpPr>
            <a:spLocks noGrp="1"/>
          </p:cNvSpPr>
          <p:nvPr>
            <p:ph sz="quarter" idx="13"/>
          </p:nvPr>
        </p:nvSpPr>
        <p:spPr>
          <a:xfrm>
            <a:off x="4683760" y="2336613"/>
            <a:ext cx="7294880" cy="2367468"/>
          </a:xfrm>
        </p:spPr>
        <p:txBody>
          <a:bodyPr/>
          <a:lstStyle/>
          <a:p>
            <a:r>
              <a:rPr lang="en-US" dirty="0"/>
              <a:t>In a </a:t>
            </a:r>
            <a:r>
              <a:rPr lang="en-US" b="1" dirty="0"/>
              <a:t>hospital</a:t>
            </a:r>
            <a:r>
              <a:rPr lang="en-US" dirty="0"/>
              <a:t> setting, there is a need for a reliable system to monitor the administration of saline solutions to patients. Without proper monitoring, there is a risk of forgetting to replace an empty </a:t>
            </a:r>
            <a:r>
              <a:rPr lang="en-US" b="1" dirty="0"/>
              <a:t>saline bottle</a:t>
            </a:r>
            <a:r>
              <a:rPr lang="en-US" dirty="0"/>
              <a:t>, which can potentially harm the patient.</a:t>
            </a:r>
          </a:p>
        </p:txBody>
      </p:sp>
      <p:pic>
        <p:nvPicPr>
          <p:cNvPr id="3074" name="Picture 2" descr="Asian Chinese Female Nurse Preparing Hanging Saline Solution Stock Photo -  Download Image Now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474" y="2214694"/>
            <a:ext cx="3681386" cy="244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122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080" y="435635"/>
            <a:ext cx="9043026" cy="1596177"/>
          </a:xfrm>
        </p:spPr>
        <p:txBody>
          <a:bodyPr/>
          <a:lstStyle/>
          <a:p>
            <a:r>
              <a:rPr lang="en-US" dirty="0" smtClean="0">
                <a:solidFill>
                  <a:schemeClr val="accent5">
                    <a:lumMod val="50000"/>
                  </a:schemeClr>
                </a:solidFill>
              </a:rPr>
              <a:t>Aim of the project</a:t>
            </a:r>
            <a:endParaRPr lang="en-US" dirty="0">
              <a:solidFill>
                <a:schemeClr val="accent5">
                  <a:lumMod val="50000"/>
                </a:schemeClr>
              </a:solidFill>
            </a:endParaRPr>
          </a:p>
        </p:txBody>
      </p:sp>
      <p:sp>
        <p:nvSpPr>
          <p:cNvPr id="3" name="Content Placeholder 2"/>
          <p:cNvSpPr>
            <a:spLocks noGrp="1"/>
          </p:cNvSpPr>
          <p:nvPr>
            <p:ph sz="quarter" idx="13"/>
          </p:nvPr>
        </p:nvSpPr>
        <p:spPr>
          <a:xfrm>
            <a:off x="1636073" y="1757492"/>
            <a:ext cx="9001760" cy="3942268"/>
          </a:xfrm>
        </p:spPr>
        <p:txBody>
          <a:bodyPr>
            <a:normAutofit/>
          </a:bodyPr>
          <a:lstStyle/>
          <a:p>
            <a:r>
              <a:rPr lang="en-US" cap="none" dirty="0">
                <a:latin typeface="Bookman Old Style" panose="02050604050505020204" pitchFamily="18" charset="0"/>
              </a:rPr>
              <a:t>This project aims to alert the caretaker in the hospitals when the saline level in the saline bottle becomes low. Here we discuss about the design &amp; implementation of Smart Saline Bottle for Hospitals and Clinics. The user’s system will have the details about saline level in the bottle. The saline level is updated and subsequently sent to the Thing Speak platform. The user can monitor the saline level based on the updated value in Thing Speak and when it becomes low caretaker can change it before it becomes </a:t>
            </a:r>
            <a:r>
              <a:rPr lang="en-US" cap="none" dirty="0" smtClean="0">
                <a:latin typeface="Bookman Old Style" panose="02050604050505020204" pitchFamily="18" charset="0"/>
              </a:rPr>
              <a:t>empty</a:t>
            </a:r>
          </a:p>
          <a:p>
            <a:r>
              <a:rPr lang="en-US" cap="none" dirty="0">
                <a:latin typeface="Bookman Old Style" panose="02050604050505020204" pitchFamily="18" charset="0"/>
              </a:rPr>
              <a:t>Buzzer is provided to alert the other caretakers in the ward if the saline bottle is not changed until it reaches the threshold. </a:t>
            </a:r>
            <a:endParaRPr lang="en-US" cap="none" dirty="0" smtClean="0">
              <a:latin typeface="Bookman Old Style" panose="02050604050505020204" pitchFamily="18" charset="0"/>
            </a:endParaRPr>
          </a:p>
          <a:p>
            <a:endParaRPr lang="en-US" dirty="0"/>
          </a:p>
          <a:p>
            <a:endParaRPr lang="en-US" dirty="0"/>
          </a:p>
        </p:txBody>
      </p:sp>
    </p:spTree>
    <p:extLst>
      <p:ext uri="{BB962C8B-B14F-4D97-AF65-F5344CB8AC3E}">
        <p14:creationId xmlns:p14="http://schemas.microsoft.com/office/powerpoint/2010/main" val="113292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1135" y="638512"/>
            <a:ext cx="6096625" cy="1137548"/>
          </a:xfrm>
        </p:spPr>
        <p:txBody>
          <a:bodyPr/>
          <a:lstStyle/>
          <a:p>
            <a:r>
              <a:rPr lang="en-US" dirty="0" smtClean="0">
                <a:solidFill>
                  <a:schemeClr val="accent5">
                    <a:lumMod val="50000"/>
                  </a:schemeClr>
                </a:solidFill>
              </a:rPr>
              <a:t>Why this problem occurs</a:t>
            </a:r>
            <a:endParaRPr lang="en-US" dirty="0">
              <a:solidFill>
                <a:schemeClr val="accent5">
                  <a:lumMod val="50000"/>
                </a:schemeClr>
              </a:solidFill>
            </a:endParaRPr>
          </a:p>
        </p:txBody>
      </p:sp>
      <p:sp>
        <p:nvSpPr>
          <p:cNvPr id="4" name="TextBox 3"/>
          <p:cNvSpPr txBox="1"/>
          <p:nvPr/>
        </p:nvSpPr>
        <p:spPr>
          <a:xfrm>
            <a:off x="3302000" y="1971731"/>
            <a:ext cx="4074160" cy="1938992"/>
          </a:xfrm>
          <a:prstGeom prst="rect">
            <a:avLst/>
          </a:prstGeom>
          <a:noFill/>
        </p:spPr>
        <p:txBody>
          <a:bodyPr wrap="square" rtlCol="0">
            <a:spAutoFit/>
          </a:bodyPr>
          <a:lstStyle/>
          <a:p>
            <a:r>
              <a:rPr lang="en-US" sz="2000" dirty="0">
                <a:solidFill>
                  <a:srgbClr val="AC0881"/>
                </a:solidFill>
              </a:rPr>
              <a:t>Lack of Integration and </a:t>
            </a:r>
            <a:r>
              <a:rPr lang="en-US" sz="2000" dirty="0" smtClean="0">
                <a:solidFill>
                  <a:srgbClr val="AC0881"/>
                </a:solidFill>
              </a:rPr>
              <a:t>Automation</a:t>
            </a:r>
          </a:p>
          <a:p>
            <a:endParaRPr lang="en-US" dirty="0"/>
          </a:p>
          <a:p>
            <a:r>
              <a:rPr lang="en-US" sz="1600" dirty="0">
                <a:latin typeface="Bookman Old Style" panose="02050604050505020204" pitchFamily="18" charset="0"/>
              </a:rPr>
              <a:t>Manual methods like paper logs or standalone electronic records cause communication gaps and hinder real-time tracking of saline usage.</a:t>
            </a:r>
          </a:p>
          <a:p>
            <a:endParaRPr lang="en-US" dirty="0"/>
          </a:p>
        </p:txBody>
      </p:sp>
      <p:sp>
        <p:nvSpPr>
          <p:cNvPr id="5" name="TextBox 4"/>
          <p:cNvSpPr txBox="1"/>
          <p:nvPr/>
        </p:nvSpPr>
        <p:spPr>
          <a:xfrm>
            <a:off x="7528560" y="1920054"/>
            <a:ext cx="4074160" cy="1877437"/>
          </a:xfrm>
          <a:prstGeom prst="rect">
            <a:avLst/>
          </a:prstGeom>
          <a:noFill/>
        </p:spPr>
        <p:txBody>
          <a:bodyPr wrap="square" rtlCol="0">
            <a:spAutoFit/>
          </a:bodyPr>
          <a:lstStyle/>
          <a:p>
            <a:r>
              <a:rPr lang="en-US" dirty="0">
                <a:solidFill>
                  <a:srgbClr val="AC0881"/>
                </a:solidFill>
              </a:rPr>
              <a:t>Lack of Standardized </a:t>
            </a:r>
            <a:r>
              <a:rPr lang="en-US" dirty="0" smtClean="0">
                <a:solidFill>
                  <a:srgbClr val="AC0881"/>
                </a:solidFill>
              </a:rPr>
              <a:t>Protocols</a:t>
            </a:r>
          </a:p>
          <a:p>
            <a:r>
              <a:rPr lang="en-US" dirty="0"/>
              <a:t/>
            </a:r>
            <a:br>
              <a:rPr lang="en-US" dirty="0"/>
            </a:br>
            <a:r>
              <a:rPr lang="en-US" sz="1600" dirty="0">
                <a:latin typeface="Bookman Old Style" panose="02050604050505020204" pitchFamily="18" charset="0"/>
              </a:rPr>
              <a:t>Hospitals lacking standardized protocols for saline monitoring and replacement risk inconsistency, confusion, and errors among healthcare teams.</a:t>
            </a:r>
          </a:p>
        </p:txBody>
      </p:sp>
      <p:sp>
        <p:nvSpPr>
          <p:cNvPr id="6" name="TextBox 5"/>
          <p:cNvSpPr txBox="1"/>
          <p:nvPr/>
        </p:nvSpPr>
        <p:spPr>
          <a:xfrm>
            <a:off x="3302000" y="4284415"/>
            <a:ext cx="5008880" cy="1692771"/>
          </a:xfrm>
          <a:prstGeom prst="rect">
            <a:avLst/>
          </a:prstGeom>
          <a:noFill/>
        </p:spPr>
        <p:txBody>
          <a:bodyPr wrap="square" rtlCol="0">
            <a:spAutoFit/>
          </a:bodyPr>
          <a:lstStyle/>
          <a:p>
            <a:r>
              <a:rPr lang="en-US" sz="2000" dirty="0" smtClean="0">
                <a:solidFill>
                  <a:srgbClr val="AC0881"/>
                </a:solidFill>
              </a:rPr>
              <a:t>Complex </a:t>
            </a:r>
            <a:r>
              <a:rPr lang="en-US" sz="2000" dirty="0">
                <a:solidFill>
                  <a:srgbClr val="AC0881"/>
                </a:solidFill>
              </a:rPr>
              <a:t>and Demanding Work Environment</a:t>
            </a:r>
            <a:r>
              <a:rPr lang="en-US" sz="2000" dirty="0"/>
              <a:t/>
            </a:r>
            <a:br>
              <a:rPr lang="en-US" sz="2000" dirty="0"/>
            </a:br>
            <a:endParaRPr lang="en-US" sz="2000" dirty="0" smtClean="0"/>
          </a:p>
          <a:p>
            <a:r>
              <a:rPr lang="en-US" sz="1600" dirty="0">
                <a:latin typeface="Bookman Old Style" panose="02050604050505020204" pitchFamily="18" charset="0"/>
              </a:rPr>
              <a:t>Hospital staff face fast-paced, high-stress environments, attending to multiple patients and medical tasks. Overlooking saline monitoring risks patient safety.</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074661" cy="6858000"/>
          </a:xfrm>
          <a:prstGeom prst="rect">
            <a:avLst/>
          </a:prstGeom>
        </p:spPr>
      </p:pic>
    </p:spTree>
    <p:extLst>
      <p:ext uri="{BB962C8B-B14F-4D97-AF65-F5344CB8AC3E}">
        <p14:creationId xmlns:p14="http://schemas.microsoft.com/office/powerpoint/2010/main" val="2862106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960" y="200052"/>
            <a:ext cx="5689600" cy="996923"/>
          </a:xfrm>
        </p:spPr>
        <p:txBody>
          <a:bodyPr/>
          <a:lstStyle/>
          <a:p>
            <a:r>
              <a:rPr lang="en-US" dirty="0" smtClean="0">
                <a:solidFill>
                  <a:srgbClr val="00CC00"/>
                </a:solidFill>
              </a:rPr>
              <a:t>Working</a:t>
            </a:r>
            <a:endParaRPr lang="en-US" dirty="0">
              <a:solidFill>
                <a:srgbClr val="00CC00"/>
              </a:solidFill>
            </a:endParaRPr>
          </a:p>
        </p:txBody>
      </p:sp>
      <p:sp>
        <p:nvSpPr>
          <p:cNvPr id="3" name="Content Placeholder 2"/>
          <p:cNvSpPr>
            <a:spLocks noGrp="1"/>
          </p:cNvSpPr>
          <p:nvPr>
            <p:ph sz="quarter" idx="13"/>
          </p:nvPr>
        </p:nvSpPr>
        <p:spPr>
          <a:xfrm>
            <a:off x="1626869" y="977927"/>
            <a:ext cx="7813040" cy="3434268"/>
          </a:xfrm>
        </p:spPr>
        <p:txBody>
          <a:bodyPr>
            <a:normAutofit/>
          </a:bodyPr>
          <a:lstStyle/>
          <a:p>
            <a:r>
              <a:rPr lang="en-US" sz="1800" cap="none" dirty="0">
                <a:latin typeface="Bookman Old Style" panose="02050604050505020204" pitchFamily="18" charset="0"/>
              </a:rPr>
              <a:t>The system comprises an Arduino controller interfacing input and output modules, acting as a control unit. The input module is a Load Cell sensor on the Saline Stand, sensing saline levels and sending data to the controller. The GSM module facilitates communication between the controller and the monitoring department, displaying saline levels on ThingSpeak. Users receive SMS alerts when levels are low, prompting them to change the bottle to avoid reverse blood flow. A buzzer alerts nurses until the new bottle is in place, ensuring patient safety.</a:t>
            </a:r>
          </a:p>
        </p:txBody>
      </p:sp>
      <p:pic>
        <p:nvPicPr>
          <p:cNvPr id="4" name="Picture 3"/>
          <p:cNvPicPr/>
          <p:nvPr/>
        </p:nvPicPr>
        <p:blipFill rotWithShape="1">
          <a:blip r:embed="rId2">
            <a:extLst>
              <a:ext uri="{28A0092B-C50C-407E-A947-70E740481C1C}">
                <a14:useLocalDpi xmlns:a14="http://schemas.microsoft.com/office/drawing/2010/main" val="0"/>
              </a:ext>
            </a:extLst>
          </a:blip>
          <a:srcRect t="6501" b="10217"/>
          <a:stretch/>
        </p:blipFill>
        <p:spPr bwMode="auto">
          <a:xfrm>
            <a:off x="9632950" y="463550"/>
            <a:ext cx="2142490" cy="1466850"/>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9840595" y="1884233"/>
            <a:ext cx="1727199" cy="338554"/>
          </a:xfrm>
          <a:prstGeom prst="rect">
            <a:avLst/>
          </a:prstGeom>
          <a:noFill/>
        </p:spPr>
        <p:txBody>
          <a:bodyPr wrap="square" rtlCol="0">
            <a:spAutoFit/>
          </a:bodyPr>
          <a:lstStyle/>
          <a:p>
            <a:r>
              <a:rPr lang="en-US" sz="1600" dirty="0" smtClean="0">
                <a:solidFill>
                  <a:srgbClr val="C00000"/>
                </a:solidFill>
                <a:latin typeface="Bookman Old Style" panose="02050604050505020204" pitchFamily="18" charset="0"/>
              </a:rPr>
              <a:t>Arduino UNO</a:t>
            </a:r>
            <a:endParaRPr lang="en-US" sz="1600" dirty="0">
              <a:solidFill>
                <a:srgbClr val="C00000"/>
              </a:solidFill>
              <a:latin typeface="Bookman Old Style" panose="02050604050505020204" pitchFamily="18" charset="0"/>
            </a:endParaRPr>
          </a:p>
        </p:txBody>
      </p:sp>
      <p:pic>
        <p:nvPicPr>
          <p:cNvPr id="6" name="Picture 5" descr="Load Cell - 1 Kg"/>
          <p:cNvPicPr/>
          <p:nvPr/>
        </p:nvPicPr>
        <p:blipFill>
          <a:blip r:embed="rId3">
            <a:extLst>
              <a:ext uri="{28A0092B-C50C-407E-A947-70E740481C1C}">
                <a14:useLocalDpi xmlns:a14="http://schemas.microsoft.com/office/drawing/2010/main" val="0"/>
              </a:ext>
            </a:extLst>
          </a:blip>
          <a:srcRect/>
          <a:stretch>
            <a:fillRect/>
          </a:stretch>
        </p:blipFill>
        <p:spPr bwMode="auto">
          <a:xfrm>
            <a:off x="9855200" y="3566795"/>
            <a:ext cx="1924368" cy="2011045"/>
          </a:xfrm>
          <a:prstGeom prst="rect">
            <a:avLst/>
          </a:prstGeom>
          <a:noFill/>
          <a:ln>
            <a:noFill/>
          </a:ln>
        </p:spPr>
      </p:pic>
      <p:sp>
        <p:nvSpPr>
          <p:cNvPr id="7" name="TextBox 6"/>
          <p:cNvSpPr txBox="1"/>
          <p:nvPr/>
        </p:nvSpPr>
        <p:spPr>
          <a:xfrm>
            <a:off x="9962436" y="5577840"/>
            <a:ext cx="1709896" cy="646331"/>
          </a:xfrm>
          <a:prstGeom prst="rect">
            <a:avLst/>
          </a:prstGeom>
          <a:noFill/>
        </p:spPr>
        <p:txBody>
          <a:bodyPr wrap="square" rtlCol="0">
            <a:spAutoFit/>
          </a:bodyPr>
          <a:lstStyle/>
          <a:p>
            <a:r>
              <a:rPr lang="en-US" dirty="0" smtClean="0">
                <a:solidFill>
                  <a:srgbClr val="C00000"/>
                </a:solidFill>
                <a:latin typeface="Bookman Old Style" panose="02050604050505020204" pitchFamily="18" charset="0"/>
              </a:rPr>
              <a:t>Load Cell Sensor</a:t>
            </a:r>
            <a:endParaRPr lang="en-US" dirty="0">
              <a:solidFill>
                <a:srgbClr val="C00000"/>
              </a:solidFill>
              <a:latin typeface="Bookman Old Style" panose="02050604050505020204" pitchFamily="18" charset="0"/>
            </a:endParaRPr>
          </a:p>
        </p:txBody>
      </p:sp>
      <p:pic>
        <p:nvPicPr>
          <p:cNvPr id="8" name="Picture 7" descr="https://www.electronicscomp.com/image/cache/catalog/sim800a-gsm-gprs-module-with-r232-antenna-india-800x800.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051" y="4487406"/>
            <a:ext cx="2181067" cy="1737360"/>
          </a:xfrm>
          <a:prstGeom prst="rect">
            <a:avLst/>
          </a:prstGeom>
          <a:noFill/>
          <a:ln>
            <a:noFill/>
          </a:ln>
        </p:spPr>
      </p:pic>
      <p:sp>
        <p:nvSpPr>
          <p:cNvPr id="9" name="TextBox 8"/>
          <p:cNvSpPr txBox="1"/>
          <p:nvPr/>
        </p:nvSpPr>
        <p:spPr>
          <a:xfrm>
            <a:off x="402986" y="6302732"/>
            <a:ext cx="1727199" cy="369332"/>
          </a:xfrm>
          <a:prstGeom prst="rect">
            <a:avLst/>
          </a:prstGeom>
          <a:noFill/>
        </p:spPr>
        <p:txBody>
          <a:bodyPr wrap="square" rtlCol="0">
            <a:spAutoFit/>
          </a:bodyPr>
          <a:lstStyle/>
          <a:p>
            <a:r>
              <a:rPr lang="en-US" dirty="0">
                <a:solidFill>
                  <a:srgbClr val="C00000"/>
                </a:solidFill>
                <a:latin typeface="Bookman Old Style" panose="02050604050505020204" pitchFamily="18" charset="0"/>
              </a:rPr>
              <a:t>GSM module</a:t>
            </a:r>
            <a:endParaRPr lang="en-US" dirty="0">
              <a:solidFill>
                <a:srgbClr val="C00000"/>
              </a:solidFill>
            </a:endParaRPr>
          </a:p>
        </p:txBody>
      </p:sp>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4540250" y="4314583"/>
            <a:ext cx="1840230" cy="1750973"/>
          </a:xfrm>
          <a:prstGeom prst="rect">
            <a:avLst/>
          </a:prstGeom>
        </p:spPr>
      </p:pic>
      <p:sp>
        <p:nvSpPr>
          <p:cNvPr id="11" name="TextBox 10"/>
          <p:cNvSpPr txBox="1"/>
          <p:nvPr/>
        </p:nvSpPr>
        <p:spPr>
          <a:xfrm>
            <a:off x="4977130" y="6072584"/>
            <a:ext cx="1727199" cy="369332"/>
          </a:xfrm>
          <a:prstGeom prst="rect">
            <a:avLst/>
          </a:prstGeom>
          <a:noFill/>
        </p:spPr>
        <p:txBody>
          <a:bodyPr wrap="square" rtlCol="0">
            <a:spAutoFit/>
          </a:bodyPr>
          <a:lstStyle/>
          <a:p>
            <a:r>
              <a:rPr lang="en-US" dirty="0" smtClean="0">
                <a:solidFill>
                  <a:srgbClr val="C00000"/>
                </a:solidFill>
                <a:latin typeface="Bookman Old Style" panose="02050604050505020204" pitchFamily="18" charset="0"/>
              </a:rPr>
              <a:t>Buzzer</a:t>
            </a:r>
            <a:endParaRPr lang="en-US" dirty="0">
              <a:solidFill>
                <a:srgbClr val="C00000"/>
              </a:solidFill>
              <a:latin typeface="Bookman Old Style" panose="02050604050505020204" pitchFamily="18" charset="0"/>
            </a:endParaRPr>
          </a:p>
        </p:txBody>
      </p:sp>
    </p:spTree>
    <p:extLst>
      <p:ext uri="{BB962C8B-B14F-4D97-AF65-F5344CB8AC3E}">
        <p14:creationId xmlns:p14="http://schemas.microsoft.com/office/powerpoint/2010/main" val="3520946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75" y="1928969"/>
            <a:ext cx="5730865" cy="489111"/>
          </a:xfrm>
        </p:spPr>
        <p:txBody>
          <a:bodyPr>
            <a:normAutofit fontScale="90000"/>
          </a:bodyPr>
          <a:lstStyle/>
          <a:p>
            <a:r>
              <a:rPr lang="en-US" dirty="0" smtClean="0">
                <a:solidFill>
                  <a:schemeClr val="accent2">
                    <a:lumMod val="50000"/>
                  </a:schemeClr>
                </a:solidFill>
              </a:rPr>
              <a:t>Saline Level monitoring system</a:t>
            </a:r>
            <a:endParaRPr lang="en-US" dirty="0">
              <a:solidFill>
                <a:schemeClr val="accent2">
                  <a:lumMod val="50000"/>
                </a:schemeClr>
              </a:solidFill>
            </a:endParaRPr>
          </a:p>
        </p:txBody>
      </p:sp>
      <p:sp>
        <p:nvSpPr>
          <p:cNvPr id="3" name="Content Placeholder 2"/>
          <p:cNvSpPr>
            <a:spLocks noGrp="1"/>
          </p:cNvSpPr>
          <p:nvPr>
            <p:ph sz="quarter" idx="13"/>
          </p:nvPr>
        </p:nvSpPr>
        <p:spPr>
          <a:xfrm>
            <a:off x="405775" y="2600772"/>
            <a:ext cx="5426065" cy="3830507"/>
          </a:xfrm>
        </p:spPr>
        <p:txBody>
          <a:bodyPr>
            <a:normAutofit/>
          </a:bodyPr>
          <a:lstStyle/>
          <a:p>
            <a:pPr marL="0" indent="0">
              <a:buNone/>
            </a:pPr>
            <a:r>
              <a:rPr lang="en-US" sz="1800" cap="none" dirty="0">
                <a:latin typeface="Bookman Old Style" panose="02050604050505020204" pitchFamily="18" charset="0"/>
              </a:rPr>
              <a:t>In this block diagram we see GSM module to send SMS to the user and Load Cell to sense the volume of saline in the saline bottle, arduino microcontroller where data is processed all these combinely working together makes the process of alerting the nurse through buzzer and SMS makes the process easier.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4097" y="1745297"/>
            <a:ext cx="5267325" cy="3590925"/>
          </a:xfrm>
          <a:prstGeom prst="rect">
            <a:avLst/>
          </a:prstGeom>
        </p:spPr>
      </p:pic>
    </p:spTree>
    <p:extLst>
      <p:ext uri="{BB962C8B-B14F-4D97-AF65-F5344CB8AC3E}">
        <p14:creationId xmlns:p14="http://schemas.microsoft.com/office/powerpoint/2010/main" val="630932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15317"/>
            <a:ext cx="1555105" cy="793723"/>
          </a:xfrm>
        </p:spPr>
        <p:txBody>
          <a:bodyPr>
            <a:normAutofit/>
          </a:bodyPr>
          <a:lstStyle/>
          <a:p>
            <a:r>
              <a:rPr lang="en-US" dirty="0" smtClean="0">
                <a:solidFill>
                  <a:srgbClr val="0070C0"/>
                </a:solidFill>
              </a:rPr>
              <a:t>Result</a:t>
            </a:r>
            <a:endParaRPr lang="en-US" dirty="0">
              <a:solidFill>
                <a:srgbClr val="0070C0"/>
              </a:solidFill>
            </a:endParaRPr>
          </a:p>
        </p:txBody>
      </p:sp>
      <p:pic>
        <p:nvPicPr>
          <p:cNvPr id="4" name="WhatsApp Video 2023-08-03 at 18.27.25">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280160" y="1696720"/>
            <a:ext cx="4673600" cy="4287521"/>
          </a:xfr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2614" y="1920240"/>
            <a:ext cx="2811145" cy="3748193"/>
          </a:xfrm>
          <a:prstGeom prst="rect">
            <a:avLst/>
          </a:prstGeom>
        </p:spPr>
      </p:pic>
      <p:sp>
        <p:nvSpPr>
          <p:cNvPr id="6" name="Title 1"/>
          <p:cNvSpPr txBox="1">
            <a:spLocks/>
          </p:cNvSpPr>
          <p:nvPr/>
        </p:nvSpPr>
        <p:spPr>
          <a:xfrm>
            <a:off x="7809230" y="720117"/>
            <a:ext cx="2317750" cy="793723"/>
          </a:xfrm>
          <a:prstGeom prst="rect">
            <a:avLst/>
          </a:prstGeom>
        </p:spPr>
        <p:txBody>
          <a:bodyPr vert="horz" lIns="91440" tIns="45720" rIns="91440" bIns="45720" rtlCol="0" anchor="ctr">
            <a:normAutofit fontScale="85000" lnSpcReduction="2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dirty="0" smtClean="0">
                <a:solidFill>
                  <a:srgbClr val="C00000"/>
                </a:solidFill>
              </a:rPr>
              <a:t>Total Equipment</a:t>
            </a:r>
            <a:endParaRPr lang="en-US" dirty="0">
              <a:solidFill>
                <a:srgbClr val="C00000"/>
              </a:solidFill>
            </a:endParaRPr>
          </a:p>
        </p:txBody>
      </p:sp>
      <p:sp>
        <p:nvSpPr>
          <p:cNvPr id="7" name="TextBox 6"/>
          <p:cNvSpPr txBox="1"/>
          <p:nvPr/>
        </p:nvSpPr>
        <p:spPr>
          <a:xfrm>
            <a:off x="2296160" y="1209040"/>
            <a:ext cx="3850640" cy="369332"/>
          </a:xfrm>
          <a:prstGeom prst="rect">
            <a:avLst/>
          </a:prstGeom>
          <a:noFill/>
        </p:spPr>
        <p:txBody>
          <a:bodyPr wrap="square" rtlCol="0">
            <a:spAutoFit/>
          </a:bodyPr>
          <a:lstStyle/>
          <a:p>
            <a:r>
              <a:rPr lang="en-US" dirty="0" smtClean="0">
                <a:solidFill>
                  <a:schemeClr val="accent3">
                    <a:lumMod val="50000"/>
                  </a:schemeClr>
                </a:solidFill>
              </a:rPr>
              <a:t>Click the below video</a:t>
            </a:r>
          </a:p>
        </p:txBody>
      </p:sp>
    </p:spTree>
    <p:extLst>
      <p:ext uri="{BB962C8B-B14F-4D97-AF65-F5344CB8AC3E}">
        <p14:creationId xmlns:p14="http://schemas.microsoft.com/office/powerpoint/2010/main" val="42033494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255" y="1077137"/>
            <a:ext cx="5263505" cy="803883"/>
          </a:xfrm>
        </p:spPr>
        <p:txBody>
          <a:bodyPr/>
          <a:lstStyle/>
          <a:p>
            <a:r>
              <a:rPr lang="en-US" dirty="0" smtClean="0"/>
              <a:t>Solution</a:t>
            </a:r>
            <a:endParaRPr lang="en-US" dirty="0"/>
          </a:p>
        </p:txBody>
      </p:sp>
      <p:sp>
        <p:nvSpPr>
          <p:cNvPr id="3" name="Content Placeholder 2"/>
          <p:cNvSpPr>
            <a:spLocks noGrp="1"/>
          </p:cNvSpPr>
          <p:nvPr>
            <p:ph sz="quarter" idx="13"/>
          </p:nvPr>
        </p:nvSpPr>
        <p:spPr>
          <a:xfrm>
            <a:off x="396240" y="2184212"/>
            <a:ext cx="7589520" cy="3424107"/>
          </a:xfrm>
        </p:spPr>
        <p:txBody>
          <a:bodyPr/>
          <a:lstStyle/>
          <a:p>
            <a:pPr marL="0" indent="0">
              <a:buNone/>
            </a:pPr>
            <a:r>
              <a:rPr lang="en-US" cap="none" dirty="0">
                <a:latin typeface="Bookman Old Style" panose="02050604050505020204" pitchFamily="18" charset="0"/>
              </a:rPr>
              <a:t>The Load cell is used for sensing the saline level in the saline bottle so that the it can be monitored continuously. The implementation of the circuit is made as </a:t>
            </a:r>
            <a:r>
              <a:rPr lang="en-US" cap="none" dirty="0" smtClean="0">
                <a:latin typeface="Bookman Old Style" panose="02050604050505020204" pitchFamily="18" charset="0"/>
              </a:rPr>
              <a:t>the saline </a:t>
            </a:r>
            <a:r>
              <a:rPr lang="en-US" cap="none" dirty="0">
                <a:latin typeface="Bookman Old Style" panose="02050604050505020204" pitchFamily="18" charset="0"/>
              </a:rPr>
              <a:t>level is continuously and when the saline level becomes low an </a:t>
            </a:r>
            <a:r>
              <a:rPr lang="en-US" b="1" cap="none" dirty="0">
                <a:latin typeface="Bookman Old Style" panose="02050604050505020204" pitchFamily="18" charset="0"/>
              </a:rPr>
              <a:t>SMS </a:t>
            </a:r>
            <a:r>
              <a:rPr lang="en-US" cap="none" dirty="0">
                <a:latin typeface="Bookman Old Style" panose="02050604050505020204" pitchFamily="18" charset="0"/>
              </a:rPr>
              <a:t>is sent to user through </a:t>
            </a:r>
            <a:r>
              <a:rPr lang="en-US" b="1" cap="none" dirty="0">
                <a:latin typeface="Bookman Old Style" panose="02050604050505020204" pitchFamily="18" charset="0"/>
              </a:rPr>
              <a:t>GSM</a:t>
            </a:r>
            <a:r>
              <a:rPr lang="en-US" cap="none" dirty="0">
                <a:latin typeface="Bookman Old Style" panose="02050604050505020204" pitchFamily="18" charset="0"/>
              </a:rPr>
              <a:t> module and others are alerted using </a:t>
            </a:r>
            <a:r>
              <a:rPr lang="en-US" b="1" cap="none" dirty="0" smtClean="0">
                <a:latin typeface="Bookman Old Style" panose="02050604050505020204" pitchFamily="18" charset="0"/>
              </a:rPr>
              <a:t>Buzzer </a:t>
            </a:r>
            <a:r>
              <a:rPr lang="en-US" cap="none" dirty="0">
                <a:latin typeface="Bookman Old Style" panose="02050604050505020204" pitchFamily="18" charset="0"/>
              </a:rPr>
              <a:t>if no one changes the saline </a:t>
            </a:r>
            <a:r>
              <a:rPr lang="en-US" cap="none" dirty="0" smtClean="0">
                <a:latin typeface="Bookman Old Style" panose="02050604050505020204" pitchFamily="18" charset="0"/>
              </a:rPr>
              <a:t>bottle.</a:t>
            </a:r>
            <a:endParaRPr lang="en-US" cap="none" dirty="0">
              <a:latin typeface="Bookman Old Style" panose="020506040505050202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4276" y="4785359"/>
            <a:ext cx="3764337" cy="1126151"/>
          </a:xfrm>
          <a:prstGeom prst="rect">
            <a:avLst/>
          </a:prstGeom>
        </p:spPr>
      </p:pic>
    </p:spTree>
    <p:extLst>
      <p:ext uri="{BB962C8B-B14F-4D97-AF65-F5344CB8AC3E}">
        <p14:creationId xmlns:p14="http://schemas.microsoft.com/office/powerpoint/2010/main" val="153535455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1227</TotalTime>
  <Words>650</Words>
  <Application>Microsoft Office PowerPoint</Application>
  <PresentationFormat>Widescreen</PresentationFormat>
  <Paragraphs>57</Paragraphs>
  <Slides>12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Bahnschrift SemiBold</vt:lpstr>
      <vt:lpstr>Bookman Old Style</vt:lpstr>
      <vt:lpstr>Tw Cen MT</vt:lpstr>
      <vt:lpstr>Droplet</vt:lpstr>
      <vt:lpstr>MEET THE TEAM &amp; ROLES</vt:lpstr>
      <vt:lpstr>SALINE LEVEL DETECTING SENSOR</vt:lpstr>
      <vt:lpstr>Problem  Statement </vt:lpstr>
      <vt:lpstr>Aim of the project</vt:lpstr>
      <vt:lpstr>Why this problem occurs</vt:lpstr>
      <vt:lpstr>Working</vt:lpstr>
      <vt:lpstr>Saline Level monitoring system</vt:lpstr>
      <vt:lpstr>Result</vt:lpstr>
      <vt:lpstr>Solution</vt:lpstr>
      <vt:lpstr>LEARning from hackathon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 THE TEAM &amp; ROLES</dc:title>
  <dc:creator>admin</dc:creator>
  <cp:lastModifiedBy>admin</cp:lastModifiedBy>
  <cp:revision>17</cp:revision>
  <dcterms:created xsi:type="dcterms:W3CDTF">2023-08-03T12:00:14Z</dcterms:created>
  <dcterms:modified xsi:type="dcterms:W3CDTF">2023-08-04T09:15:13Z</dcterms:modified>
</cp:coreProperties>
</file>